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4" d="100"/>
          <a:sy n="124" d="100"/>
        </p:scale>
        <p:origin x="288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9042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5605272" cy="6858000"/>
          </a:xfrm>
          <a:prstGeom prst="rect">
            <a:avLst/>
          </a:prstGeom>
          <a:solidFill>
            <a:srgbClr val="2F4547"/>
          </a:solidFill>
          <a:ln w="12700">
            <a:solidFill>
              <a:srgbClr val="2F45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6583680" y="0"/>
            <a:ext cx="5605272" cy="201168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6583680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6446520" y="548640"/>
            <a:ext cx="27432" cy="5760720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502920" y="1143000"/>
            <a:ext cx="1097280" cy="320040"/>
          </a:xfrm>
          <a:prstGeom prst="rect">
            <a:avLst/>
          </a:prstGeom>
          <a:solidFill>
            <a:srgbClr val="ED7A77"/>
          </a:solidFill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2026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02920" y="1737360"/>
            <a:ext cx="57607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OKR · Organisation</a:t>
            </a:r>
            <a:endParaRPr lang="en-US" sz="3800" dirty="0"/>
          </a:p>
          <a:p>
            <a:pPr marL="0" indent="0" algn="l">
              <a:buNone/>
            </a:pPr>
            <a:r>
              <a:rPr lang="en-US" sz="38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Gouvernance</a:t>
            </a:r>
            <a:endParaRPr lang="en-US" sz="3800" dirty="0"/>
          </a:p>
        </p:txBody>
      </p:sp>
      <p:sp>
        <p:nvSpPr>
          <p:cNvPr id="9" name="Text 6"/>
          <p:cNvSpPr/>
          <p:nvPr/>
        </p:nvSpPr>
        <p:spPr>
          <a:xfrm>
            <a:off x="502920" y="3520440"/>
            <a:ext cx="5669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5176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Plan </a:t>
            </a:r>
            <a:r>
              <a:rPr lang="en-US" sz="1300" dirty="0" err="1">
                <a:solidFill>
                  <a:srgbClr val="5176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Seenaps</a:t>
            </a:r>
            <a:r>
              <a:rPr lang="en-US" sz="1300" dirty="0">
                <a:solidFill>
                  <a:srgbClr val="5176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—  2026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502920" y="3401568"/>
            <a:ext cx="2194560" cy="36576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8"/>
          <p:cNvSpPr/>
          <p:nvPr/>
        </p:nvSpPr>
        <p:spPr>
          <a:xfrm>
            <a:off x="6858000" y="2834640"/>
            <a:ext cx="5029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FFFFFF">
                    <a:alpha val="85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Seenaps</a:t>
            </a:r>
            <a:endParaRPr lang="en-US" sz="5600" dirty="0"/>
          </a:p>
        </p:txBody>
      </p:sp>
      <p:sp>
        <p:nvSpPr>
          <p:cNvPr id="12" name="Text 9"/>
          <p:cNvSpPr/>
          <p:nvPr/>
        </p:nvSpPr>
        <p:spPr>
          <a:xfrm>
            <a:off x="6766560" y="4114800"/>
            <a:ext cx="5212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D0FFE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 cockpit de performance des réseaux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502920" y="6263640"/>
            <a:ext cx="5760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A0A8B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Stéphane Trémier · Philippe · Bastien · Michel · Aurélie · Gaëtan</a:t>
            </a:r>
            <a:endParaRPr lang="en-US" sz="9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61E4B"/>
          </a:solidFill>
          <a:ln w="12700">
            <a:solidFill>
              <a:srgbClr val="161E4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502920" y="201168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Les 6 KPI Seenaps à suivre</a:t>
            </a:r>
            <a:endParaRPr lang="en-US" sz="2000" dirty="0"/>
          </a:p>
        </p:txBody>
      </p:sp>
      <p:pic>
        <p:nvPicPr>
          <p:cNvPr id="5" name="Image 0" descr="/sessions/clever-gallant-dijkstra/unpacked_okr/ppt/media/image1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6309360"/>
            <a:ext cx="1280160" cy="32004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228600" y="1051560"/>
            <a:ext cx="3745992" cy="2692908"/>
          </a:xfrm>
          <a:prstGeom prst="rect">
            <a:avLst/>
          </a:prstGeom>
          <a:solidFill>
            <a:srgbClr val="FFFFFF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4"/>
          <p:cNvSpPr/>
          <p:nvPr/>
        </p:nvSpPr>
        <p:spPr>
          <a:xfrm>
            <a:off x="228600" y="1051560"/>
            <a:ext cx="91440" cy="2692908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429768" y="12344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ED7A7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01</a:t>
            </a:r>
            <a:endParaRPr lang="en-US" sz="3200" dirty="0"/>
          </a:p>
        </p:txBody>
      </p:sp>
      <p:sp>
        <p:nvSpPr>
          <p:cNvPr id="9" name="Text 6"/>
          <p:cNvSpPr/>
          <p:nvPr/>
        </p:nvSpPr>
        <p:spPr>
          <a:xfrm>
            <a:off x="429768" y="1874520"/>
            <a:ext cx="345338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MRR licences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29768" y="2404872"/>
            <a:ext cx="345338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A0A8B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Thermomètre principal de traction SaaS.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4139184" y="1051560"/>
            <a:ext cx="3745992" cy="2692908"/>
          </a:xfrm>
          <a:prstGeom prst="rect">
            <a:avLst/>
          </a:prstGeom>
          <a:solidFill>
            <a:srgbClr val="FFFFFF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4139184" y="1051560"/>
            <a:ext cx="91440" cy="2692908"/>
          </a:xfrm>
          <a:prstGeom prst="rect">
            <a:avLst/>
          </a:prstGeom>
          <a:solidFill>
            <a:srgbClr val="51767A"/>
          </a:solidFill>
          <a:ln w="12700">
            <a:solidFill>
              <a:srgbClr val="51767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0"/>
          <p:cNvSpPr/>
          <p:nvPr/>
        </p:nvSpPr>
        <p:spPr>
          <a:xfrm>
            <a:off x="4340352" y="12344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51767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02</a:t>
            </a:r>
            <a:endParaRPr lang="en-US" sz="3200" dirty="0"/>
          </a:p>
        </p:txBody>
      </p:sp>
      <p:sp>
        <p:nvSpPr>
          <p:cNvPr id="14" name="Text 11"/>
          <p:cNvSpPr/>
          <p:nvPr/>
        </p:nvSpPr>
        <p:spPr>
          <a:xfrm>
            <a:off x="4340352" y="1874520"/>
            <a:ext cx="345338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Pipe qualifié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340352" y="2404872"/>
            <a:ext cx="345338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A0A8B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Valeur, nombre d'opportunités et qualité du pipe.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6449568" y="3360420"/>
            <a:ext cx="1371600" cy="274320"/>
          </a:xfrm>
          <a:prstGeom prst="rect">
            <a:avLst/>
          </a:prstGeom>
          <a:solidFill>
            <a:srgbClr val="F5F6F8"/>
          </a:solidFill>
          <a:ln w="12700">
            <a:solidFill>
              <a:srgbClr val="51767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Shape 14"/>
          <p:cNvSpPr/>
          <p:nvPr/>
        </p:nvSpPr>
        <p:spPr>
          <a:xfrm>
            <a:off x="6449568" y="3360420"/>
            <a:ext cx="1371600" cy="274320"/>
          </a:xfrm>
          <a:prstGeom prst="rect">
            <a:avLst/>
          </a:prstGeom>
          <a:solidFill>
            <a:srgbClr val="F5F6F8"/>
          </a:solidFill>
          <a:ln w="12700">
            <a:solidFill>
              <a:srgbClr val="51767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5"/>
          <p:cNvSpPr/>
          <p:nvPr/>
        </p:nvSpPr>
        <p:spPr>
          <a:xfrm>
            <a:off x="6467856" y="3360420"/>
            <a:ext cx="13533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5176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 Bastien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8049768" y="1051560"/>
            <a:ext cx="3745992" cy="2692908"/>
          </a:xfrm>
          <a:prstGeom prst="rect">
            <a:avLst/>
          </a:prstGeom>
          <a:solidFill>
            <a:srgbClr val="FFFFFF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Shape 17"/>
          <p:cNvSpPr/>
          <p:nvPr/>
        </p:nvSpPr>
        <p:spPr>
          <a:xfrm>
            <a:off x="8049768" y="1051560"/>
            <a:ext cx="91440" cy="2692908"/>
          </a:xfrm>
          <a:prstGeom prst="rect">
            <a:avLst/>
          </a:prstGeom>
          <a:solidFill>
            <a:srgbClr val="7F56D9"/>
          </a:solidFill>
          <a:ln w="12700">
            <a:solidFill>
              <a:srgbClr val="7F56D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8"/>
          <p:cNvSpPr/>
          <p:nvPr/>
        </p:nvSpPr>
        <p:spPr>
          <a:xfrm>
            <a:off x="8250936" y="12344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7F56D9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03</a:t>
            </a:r>
            <a:endParaRPr lang="en-US" sz="3200" dirty="0"/>
          </a:p>
        </p:txBody>
      </p:sp>
      <p:sp>
        <p:nvSpPr>
          <p:cNvPr id="22" name="Text 19"/>
          <p:cNvSpPr/>
          <p:nvPr/>
        </p:nvSpPr>
        <p:spPr>
          <a:xfrm>
            <a:off x="8250936" y="1874520"/>
            <a:ext cx="345338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Taux de transformation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8250936" y="2404872"/>
            <a:ext cx="345338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A0A8B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Qualité du ciblage, du pitch et de l'avant-vente.</a:t>
            </a:r>
            <a:endParaRPr lang="en-US" sz="1000" dirty="0"/>
          </a:p>
        </p:txBody>
      </p:sp>
      <p:sp>
        <p:nvSpPr>
          <p:cNvPr id="24" name="Shape 21"/>
          <p:cNvSpPr/>
          <p:nvPr/>
        </p:nvSpPr>
        <p:spPr>
          <a:xfrm>
            <a:off x="10360152" y="3360420"/>
            <a:ext cx="1371600" cy="274320"/>
          </a:xfrm>
          <a:prstGeom prst="rect">
            <a:avLst/>
          </a:prstGeom>
          <a:solidFill>
            <a:srgbClr val="F5F6F8"/>
          </a:solidFill>
          <a:ln w="12700">
            <a:solidFill>
              <a:srgbClr val="7F56D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Shape 22"/>
          <p:cNvSpPr/>
          <p:nvPr/>
        </p:nvSpPr>
        <p:spPr>
          <a:xfrm>
            <a:off x="10360152" y="3360420"/>
            <a:ext cx="1371600" cy="274320"/>
          </a:xfrm>
          <a:prstGeom prst="rect">
            <a:avLst/>
          </a:prstGeom>
          <a:solidFill>
            <a:srgbClr val="F5F6F8"/>
          </a:solidFill>
          <a:ln w="12700">
            <a:solidFill>
              <a:srgbClr val="7F56D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Text 23"/>
          <p:cNvSpPr/>
          <p:nvPr/>
        </p:nvSpPr>
        <p:spPr>
          <a:xfrm>
            <a:off x="10378440" y="3360420"/>
            <a:ext cx="13533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7F56D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 Bastien / Michel</a:t>
            </a:r>
            <a:endParaRPr lang="en-US" sz="900" dirty="0"/>
          </a:p>
        </p:txBody>
      </p:sp>
      <p:sp>
        <p:nvSpPr>
          <p:cNvPr id="27" name="Shape 24"/>
          <p:cNvSpPr/>
          <p:nvPr/>
        </p:nvSpPr>
        <p:spPr>
          <a:xfrm>
            <a:off x="228600" y="3909060"/>
            <a:ext cx="3745992" cy="2692908"/>
          </a:xfrm>
          <a:prstGeom prst="rect">
            <a:avLst/>
          </a:prstGeom>
          <a:solidFill>
            <a:srgbClr val="FFFFFF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Shape 25"/>
          <p:cNvSpPr/>
          <p:nvPr/>
        </p:nvSpPr>
        <p:spPr>
          <a:xfrm>
            <a:off x="228600" y="3909060"/>
            <a:ext cx="91440" cy="2692908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Text 26"/>
          <p:cNvSpPr/>
          <p:nvPr/>
        </p:nvSpPr>
        <p:spPr>
          <a:xfrm>
            <a:off x="429768" y="40919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ED7A7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04</a:t>
            </a:r>
            <a:endParaRPr lang="en-US" sz="3200" dirty="0"/>
          </a:p>
        </p:txBody>
      </p:sp>
      <p:sp>
        <p:nvSpPr>
          <p:cNvPr id="30" name="Text 27"/>
          <p:cNvSpPr/>
          <p:nvPr/>
        </p:nvSpPr>
        <p:spPr>
          <a:xfrm>
            <a:off x="429768" y="4732020"/>
            <a:ext cx="345338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Délai signature → go-live</a:t>
            </a:r>
            <a:endParaRPr lang="en-US" sz="1300" dirty="0"/>
          </a:p>
        </p:txBody>
      </p:sp>
      <p:sp>
        <p:nvSpPr>
          <p:cNvPr id="31" name="Text 28"/>
          <p:cNvSpPr/>
          <p:nvPr/>
        </p:nvSpPr>
        <p:spPr>
          <a:xfrm>
            <a:off x="429768" y="5262372"/>
            <a:ext cx="345338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A0A8B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Indicateur clé de scalabilité et de time-to-value.</a:t>
            </a:r>
            <a:endParaRPr lang="en-US" sz="1000" dirty="0"/>
          </a:p>
        </p:txBody>
      </p:sp>
      <p:sp>
        <p:nvSpPr>
          <p:cNvPr id="32" name="Shape 29"/>
          <p:cNvSpPr/>
          <p:nvPr/>
        </p:nvSpPr>
        <p:spPr>
          <a:xfrm>
            <a:off x="2538984" y="6217920"/>
            <a:ext cx="1371600" cy="274320"/>
          </a:xfrm>
          <a:prstGeom prst="rect">
            <a:avLst/>
          </a:prstGeom>
          <a:solidFill>
            <a:srgbClr val="F5F6F8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Shape 30"/>
          <p:cNvSpPr/>
          <p:nvPr/>
        </p:nvSpPr>
        <p:spPr>
          <a:xfrm>
            <a:off x="2538984" y="6217920"/>
            <a:ext cx="1371600" cy="274320"/>
          </a:xfrm>
          <a:prstGeom prst="rect">
            <a:avLst/>
          </a:prstGeom>
          <a:solidFill>
            <a:srgbClr val="F5F6F8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4" name="Text 31"/>
          <p:cNvSpPr/>
          <p:nvPr/>
        </p:nvSpPr>
        <p:spPr>
          <a:xfrm>
            <a:off x="2557272" y="6217920"/>
            <a:ext cx="13533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ED7A7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 Aurélie</a:t>
            </a:r>
            <a:endParaRPr lang="en-US" sz="900" dirty="0"/>
          </a:p>
        </p:txBody>
      </p:sp>
      <p:sp>
        <p:nvSpPr>
          <p:cNvPr id="35" name="Shape 32"/>
          <p:cNvSpPr/>
          <p:nvPr/>
        </p:nvSpPr>
        <p:spPr>
          <a:xfrm>
            <a:off x="4139184" y="3909060"/>
            <a:ext cx="3745992" cy="2692908"/>
          </a:xfrm>
          <a:prstGeom prst="rect">
            <a:avLst/>
          </a:prstGeom>
          <a:solidFill>
            <a:srgbClr val="FFFFFF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Shape 33"/>
          <p:cNvSpPr/>
          <p:nvPr/>
        </p:nvSpPr>
        <p:spPr>
          <a:xfrm>
            <a:off x="4139184" y="3909060"/>
            <a:ext cx="91440" cy="2692908"/>
          </a:xfrm>
          <a:prstGeom prst="rect">
            <a:avLst/>
          </a:prstGeom>
          <a:solidFill>
            <a:srgbClr val="2F4547"/>
          </a:solidFill>
          <a:ln w="12700">
            <a:solidFill>
              <a:srgbClr val="2F45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7" name="Text 34"/>
          <p:cNvSpPr/>
          <p:nvPr/>
        </p:nvSpPr>
        <p:spPr>
          <a:xfrm>
            <a:off x="4340352" y="40919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2F454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05</a:t>
            </a:r>
            <a:endParaRPr lang="en-US" sz="3200" dirty="0"/>
          </a:p>
        </p:txBody>
      </p:sp>
      <p:sp>
        <p:nvSpPr>
          <p:cNvPr id="38" name="Text 35"/>
          <p:cNvSpPr/>
          <p:nvPr/>
        </p:nvSpPr>
        <p:spPr>
          <a:xfrm>
            <a:off x="4340352" y="4732020"/>
            <a:ext cx="345338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Taux d'activation à 90j</a:t>
            </a:r>
            <a:endParaRPr lang="en-US" sz="1300" dirty="0"/>
          </a:p>
        </p:txBody>
      </p:sp>
      <p:sp>
        <p:nvSpPr>
          <p:cNvPr id="39" name="Text 36"/>
          <p:cNvSpPr/>
          <p:nvPr/>
        </p:nvSpPr>
        <p:spPr>
          <a:xfrm>
            <a:off x="4340352" y="5262372"/>
            <a:ext cx="345338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A0A8B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Mesure si les clients utilisent réellement Seenaps après déploiement.</a:t>
            </a:r>
            <a:endParaRPr lang="en-US" sz="1000" dirty="0"/>
          </a:p>
        </p:txBody>
      </p:sp>
      <p:sp>
        <p:nvSpPr>
          <p:cNvPr id="40" name="Shape 37"/>
          <p:cNvSpPr/>
          <p:nvPr/>
        </p:nvSpPr>
        <p:spPr>
          <a:xfrm>
            <a:off x="6449568" y="6217920"/>
            <a:ext cx="1371600" cy="274320"/>
          </a:xfrm>
          <a:prstGeom prst="rect">
            <a:avLst/>
          </a:prstGeom>
          <a:solidFill>
            <a:srgbClr val="F5F6F8"/>
          </a:solidFill>
          <a:ln w="12700">
            <a:solidFill>
              <a:srgbClr val="2F45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1" name="Shape 38"/>
          <p:cNvSpPr/>
          <p:nvPr/>
        </p:nvSpPr>
        <p:spPr>
          <a:xfrm>
            <a:off x="6449568" y="6217920"/>
            <a:ext cx="1371600" cy="274320"/>
          </a:xfrm>
          <a:prstGeom prst="rect">
            <a:avLst/>
          </a:prstGeom>
          <a:solidFill>
            <a:srgbClr val="F5F6F8"/>
          </a:solidFill>
          <a:ln w="12700">
            <a:solidFill>
              <a:srgbClr val="2F45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2" name="Text 39"/>
          <p:cNvSpPr/>
          <p:nvPr/>
        </p:nvSpPr>
        <p:spPr>
          <a:xfrm>
            <a:off x="6467856" y="6217920"/>
            <a:ext cx="13533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F454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 Aurélie</a:t>
            </a:r>
            <a:endParaRPr lang="en-US" sz="900" dirty="0"/>
          </a:p>
        </p:txBody>
      </p:sp>
      <p:sp>
        <p:nvSpPr>
          <p:cNvPr id="43" name="Shape 40"/>
          <p:cNvSpPr/>
          <p:nvPr/>
        </p:nvSpPr>
        <p:spPr>
          <a:xfrm>
            <a:off x="8049768" y="3909060"/>
            <a:ext cx="3745992" cy="2692908"/>
          </a:xfrm>
          <a:prstGeom prst="rect">
            <a:avLst/>
          </a:prstGeom>
          <a:solidFill>
            <a:srgbClr val="FFFFFF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4" name="Shape 41"/>
          <p:cNvSpPr/>
          <p:nvPr/>
        </p:nvSpPr>
        <p:spPr>
          <a:xfrm>
            <a:off x="8049768" y="3909060"/>
            <a:ext cx="91440" cy="2692908"/>
          </a:xfrm>
          <a:prstGeom prst="rect">
            <a:avLst/>
          </a:prstGeom>
          <a:solidFill>
            <a:srgbClr val="51767A"/>
          </a:solidFill>
          <a:ln w="12700">
            <a:solidFill>
              <a:srgbClr val="51767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5" name="Text 42"/>
          <p:cNvSpPr/>
          <p:nvPr/>
        </p:nvSpPr>
        <p:spPr>
          <a:xfrm>
            <a:off x="8250936" y="40919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51767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06</a:t>
            </a:r>
            <a:endParaRPr lang="en-US" sz="3200" dirty="0"/>
          </a:p>
        </p:txBody>
      </p:sp>
      <p:sp>
        <p:nvSpPr>
          <p:cNvPr id="46" name="Text 43"/>
          <p:cNvSpPr/>
          <p:nvPr/>
        </p:nvSpPr>
        <p:spPr>
          <a:xfrm>
            <a:off x="8250936" y="4732020"/>
            <a:ext cx="345338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Avancement roadmap</a:t>
            </a:r>
            <a:endParaRPr lang="en-US" sz="1300" dirty="0"/>
          </a:p>
        </p:txBody>
      </p:sp>
      <p:sp>
        <p:nvSpPr>
          <p:cNvPr id="47" name="Text 44"/>
          <p:cNvSpPr/>
          <p:nvPr/>
        </p:nvSpPr>
        <p:spPr>
          <a:xfrm>
            <a:off x="8250936" y="5262372"/>
            <a:ext cx="345338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A0A8B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Tenue des priorités stratégiques produit. Pas 15 indicateurs techniques.</a:t>
            </a:r>
            <a:endParaRPr lang="en-US" sz="1000" dirty="0"/>
          </a:p>
        </p:txBody>
      </p:sp>
      <p:sp>
        <p:nvSpPr>
          <p:cNvPr id="48" name="Shape 45"/>
          <p:cNvSpPr/>
          <p:nvPr/>
        </p:nvSpPr>
        <p:spPr>
          <a:xfrm>
            <a:off x="10360152" y="6217920"/>
            <a:ext cx="1371600" cy="274320"/>
          </a:xfrm>
          <a:prstGeom prst="rect">
            <a:avLst/>
          </a:prstGeom>
          <a:solidFill>
            <a:srgbClr val="F5F6F8"/>
          </a:solidFill>
          <a:ln w="12700">
            <a:solidFill>
              <a:srgbClr val="51767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9" name="Shape 46"/>
          <p:cNvSpPr/>
          <p:nvPr/>
        </p:nvSpPr>
        <p:spPr>
          <a:xfrm>
            <a:off x="10360152" y="6217920"/>
            <a:ext cx="1371600" cy="274320"/>
          </a:xfrm>
          <a:prstGeom prst="rect">
            <a:avLst/>
          </a:prstGeom>
          <a:solidFill>
            <a:srgbClr val="F5F6F8"/>
          </a:solidFill>
          <a:ln w="12700">
            <a:solidFill>
              <a:srgbClr val="51767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0" name="Text 47"/>
          <p:cNvSpPr/>
          <p:nvPr/>
        </p:nvSpPr>
        <p:spPr>
          <a:xfrm>
            <a:off x="10378440" y="6217920"/>
            <a:ext cx="13533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5176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 Philippe</a:t>
            </a:r>
            <a:endParaRPr lang="en-US" sz="900" dirty="0"/>
          </a:p>
        </p:txBody>
      </p:sp>
      <p:sp>
        <p:nvSpPr>
          <p:cNvPr id="52" name="Shape 29">
            <a:extLst>
              <a:ext uri="{FF2B5EF4-FFF2-40B4-BE49-F238E27FC236}">
                <a16:creationId xmlns:a16="http://schemas.microsoft.com/office/drawing/2014/main" id="{16D44591-C0C4-9821-60F9-415BE6D11E55}"/>
              </a:ext>
            </a:extLst>
          </p:cNvPr>
          <p:cNvSpPr/>
          <p:nvPr/>
        </p:nvSpPr>
        <p:spPr>
          <a:xfrm>
            <a:off x="2511552" y="3335248"/>
            <a:ext cx="1371600" cy="274320"/>
          </a:xfrm>
          <a:prstGeom prst="rect">
            <a:avLst/>
          </a:prstGeom>
          <a:solidFill>
            <a:srgbClr val="F5F6F8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3" name="Shape 30">
            <a:extLst>
              <a:ext uri="{FF2B5EF4-FFF2-40B4-BE49-F238E27FC236}">
                <a16:creationId xmlns:a16="http://schemas.microsoft.com/office/drawing/2014/main" id="{D06D409B-E415-0FAB-E56B-67F09B8F4537}"/>
              </a:ext>
            </a:extLst>
          </p:cNvPr>
          <p:cNvSpPr/>
          <p:nvPr/>
        </p:nvSpPr>
        <p:spPr>
          <a:xfrm>
            <a:off x="2511552" y="3335248"/>
            <a:ext cx="1371600" cy="274320"/>
          </a:xfrm>
          <a:prstGeom prst="rect">
            <a:avLst/>
          </a:prstGeom>
          <a:solidFill>
            <a:srgbClr val="F5F6F8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4" name="Text 31">
            <a:extLst>
              <a:ext uri="{FF2B5EF4-FFF2-40B4-BE49-F238E27FC236}">
                <a16:creationId xmlns:a16="http://schemas.microsoft.com/office/drawing/2014/main" id="{605205A6-88A1-C49E-2EA4-2ECFF86E2F62}"/>
              </a:ext>
            </a:extLst>
          </p:cNvPr>
          <p:cNvSpPr/>
          <p:nvPr/>
        </p:nvSpPr>
        <p:spPr>
          <a:xfrm>
            <a:off x="2529840" y="3335248"/>
            <a:ext cx="13533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ED7A7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 Michel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0" cy="6858000"/>
          </a:xfrm>
          <a:prstGeom prst="rect">
            <a:avLst/>
          </a:prstGeom>
          <a:solidFill>
            <a:srgbClr val="161E4B"/>
          </a:solidFill>
          <a:ln w="12700">
            <a:solidFill>
              <a:srgbClr val="161E4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011680" cy="164592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2011680" y="3108960"/>
            <a:ext cx="9994392" cy="36576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2377440" y="2286000"/>
            <a:ext cx="9235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Les rôles</a:t>
            </a:r>
            <a:endParaRPr lang="en-US" sz="3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61E4B"/>
          </a:solidFill>
          <a:ln w="12700">
            <a:solidFill>
              <a:srgbClr val="161E4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502920" y="182880"/>
            <a:ext cx="91440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Proposition de lecture des rôles</a:t>
            </a:r>
            <a:endParaRPr lang="en-US" sz="1800" dirty="0"/>
          </a:p>
        </p:txBody>
      </p:sp>
      <p:pic>
        <p:nvPicPr>
          <p:cNvPr id="5" name="Image 0" descr="/sessions/clever-gallant-dijkstra/unpacked_okr/ppt/media/image1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6309360"/>
            <a:ext cx="1280160" cy="32004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182880" y="960120"/>
            <a:ext cx="3803904" cy="2816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4"/>
          <p:cNvSpPr/>
          <p:nvPr/>
        </p:nvSpPr>
        <p:spPr>
          <a:xfrm>
            <a:off x="182880" y="960120"/>
            <a:ext cx="3803904" cy="219456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347472" y="1234440"/>
            <a:ext cx="35753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Stéphane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347472" y="1737360"/>
            <a:ext cx="731520" cy="27432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347472" y="183794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Vision produit &amp; ambition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347472" y="215798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Arbitrages structurants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347472" y="247802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Sponsor CODIR Seenaps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4123944" y="960120"/>
            <a:ext cx="3803904" cy="2816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Shape 11"/>
          <p:cNvSpPr/>
          <p:nvPr/>
        </p:nvSpPr>
        <p:spPr>
          <a:xfrm>
            <a:off x="4123944" y="960120"/>
            <a:ext cx="3803904" cy="219456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4288536" y="1234440"/>
            <a:ext cx="35753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Philippe</a:t>
            </a:r>
            <a:endParaRPr lang="en-US" sz="1600" dirty="0"/>
          </a:p>
        </p:txBody>
      </p:sp>
      <p:sp>
        <p:nvSpPr>
          <p:cNvPr id="16" name="Shape 13"/>
          <p:cNvSpPr/>
          <p:nvPr/>
        </p:nvSpPr>
        <p:spPr>
          <a:xfrm>
            <a:off x="4288536" y="1737360"/>
            <a:ext cx="731520" cy="27432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4"/>
          <p:cNvSpPr/>
          <p:nvPr/>
        </p:nvSpPr>
        <p:spPr>
          <a:xfrm>
            <a:off x="4288536" y="183794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Responsable build</a:t>
            </a:r>
            <a:endParaRPr lang="en-US" sz="1050" dirty="0"/>
          </a:p>
        </p:txBody>
      </p:sp>
      <p:sp>
        <p:nvSpPr>
          <p:cNvPr id="18" name="Text 15"/>
          <p:cNvSpPr/>
          <p:nvPr/>
        </p:nvSpPr>
        <p:spPr>
          <a:xfrm>
            <a:off x="4288536" y="215798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PM + Lead Tech · Roadmap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4288536" y="247802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Cohérence fonctionnelle &amp; technique</a:t>
            </a:r>
            <a:endParaRPr lang="en-US" sz="1050" dirty="0"/>
          </a:p>
        </p:txBody>
      </p:sp>
      <p:sp>
        <p:nvSpPr>
          <p:cNvPr id="20" name="Text 17"/>
          <p:cNvSpPr/>
          <p:nvPr/>
        </p:nvSpPr>
        <p:spPr>
          <a:xfrm>
            <a:off x="4288536" y="279806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Niveau 2 à clarifier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8065008" y="960120"/>
            <a:ext cx="3803904" cy="2816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Shape 19"/>
          <p:cNvSpPr/>
          <p:nvPr/>
        </p:nvSpPr>
        <p:spPr>
          <a:xfrm>
            <a:off x="8065008" y="960120"/>
            <a:ext cx="3803904" cy="219456"/>
          </a:xfrm>
          <a:prstGeom prst="rect">
            <a:avLst/>
          </a:prstGeom>
          <a:solidFill>
            <a:srgbClr val="2F4547"/>
          </a:solidFill>
          <a:ln w="12700">
            <a:solidFill>
              <a:srgbClr val="2F45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0"/>
          <p:cNvSpPr/>
          <p:nvPr/>
        </p:nvSpPr>
        <p:spPr>
          <a:xfrm>
            <a:off x="8229600" y="1234440"/>
            <a:ext cx="35753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Aurélie</a:t>
            </a:r>
            <a:endParaRPr lang="en-US" sz="1600" dirty="0"/>
          </a:p>
        </p:txBody>
      </p:sp>
      <p:sp>
        <p:nvSpPr>
          <p:cNvPr id="24" name="Shape 21"/>
          <p:cNvSpPr/>
          <p:nvPr/>
        </p:nvSpPr>
        <p:spPr>
          <a:xfrm>
            <a:off x="8229600" y="1737360"/>
            <a:ext cx="731520" cy="27432"/>
          </a:xfrm>
          <a:prstGeom prst="rect">
            <a:avLst/>
          </a:prstGeom>
          <a:solidFill>
            <a:srgbClr val="2F4547"/>
          </a:solidFill>
          <a:ln w="12700">
            <a:solidFill>
              <a:srgbClr val="2F45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2"/>
          <p:cNvSpPr/>
          <p:nvPr/>
        </p:nvSpPr>
        <p:spPr>
          <a:xfrm>
            <a:off x="8229600" y="183794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Delivery &amp; onboarding</a:t>
            </a:r>
            <a:endParaRPr lang="en-US" sz="1050" dirty="0"/>
          </a:p>
        </p:txBody>
      </p:sp>
      <p:sp>
        <p:nvSpPr>
          <p:cNvPr id="26" name="Text 23"/>
          <p:cNvSpPr/>
          <p:nvPr/>
        </p:nvSpPr>
        <p:spPr>
          <a:xfrm>
            <a:off x="8229600" y="215798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Support N1 · Activation</a:t>
            </a:r>
            <a:endParaRPr lang="en-US" sz="1050" dirty="0"/>
          </a:p>
        </p:txBody>
      </p:sp>
      <p:sp>
        <p:nvSpPr>
          <p:cNvPr id="27" name="Text 24"/>
          <p:cNvSpPr/>
          <p:nvPr/>
        </p:nvSpPr>
        <p:spPr>
          <a:xfrm>
            <a:off x="8229600" y="247802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Satisfaction client</a:t>
            </a:r>
            <a:endParaRPr lang="en-US" sz="1050" dirty="0"/>
          </a:p>
        </p:txBody>
      </p:sp>
      <p:sp>
        <p:nvSpPr>
          <p:cNvPr id="28" name="Shape 25"/>
          <p:cNvSpPr/>
          <p:nvPr/>
        </p:nvSpPr>
        <p:spPr>
          <a:xfrm>
            <a:off x="182880" y="3886200"/>
            <a:ext cx="3803904" cy="2816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6"/>
          <p:cNvSpPr/>
          <p:nvPr/>
        </p:nvSpPr>
        <p:spPr>
          <a:xfrm>
            <a:off x="182880" y="3886200"/>
            <a:ext cx="3803904" cy="219456"/>
          </a:xfrm>
          <a:prstGeom prst="rect">
            <a:avLst/>
          </a:prstGeom>
          <a:solidFill>
            <a:srgbClr val="51767A"/>
          </a:solidFill>
          <a:ln w="12700">
            <a:solidFill>
              <a:srgbClr val="51767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7"/>
          <p:cNvSpPr/>
          <p:nvPr/>
        </p:nvSpPr>
        <p:spPr>
          <a:xfrm>
            <a:off x="347472" y="4160520"/>
            <a:ext cx="35753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Bastien</a:t>
            </a:r>
            <a:endParaRPr lang="en-US" sz="1600" dirty="0"/>
          </a:p>
        </p:txBody>
      </p:sp>
      <p:sp>
        <p:nvSpPr>
          <p:cNvPr id="31" name="Shape 28"/>
          <p:cNvSpPr/>
          <p:nvPr/>
        </p:nvSpPr>
        <p:spPr>
          <a:xfrm>
            <a:off x="347472" y="4663440"/>
            <a:ext cx="731520" cy="27432"/>
          </a:xfrm>
          <a:prstGeom prst="rect">
            <a:avLst/>
          </a:prstGeom>
          <a:solidFill>
            <a:srgbClr val="51767A"/>
          </a:solidFill>
          <a:ln w="12700">
            <a:solidFill>
              <a:srgbClr val="51767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Text 29"/>
          <p:cNvSpPr/>
          <p:nvPr/>
        </p:nvSpPr>
        <p:spPr>
          <a:xfrm>
            <a:off x="347472" y="476402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Pipe &amp; signatures</a:t>
            </a:r>
            <a:endParaRPr lang="en-US" sz="1050" dirty="0"/>
          </a:p>
        </p:txBody>
      </p:sp>
      <p:sp>
        <p:nvSpPr>
          <p:cNvPr id="33" name="Text 30"/>
          <p:cNvSpPr/>
          <p:nvPr/>
        </p:nvSpPr>
        <p:spPr>
          <a:xfrm>
            <a:off x="347472" y="508406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Discipline commerciale</a:t>
            </a:r>
            <a:endParaRPr lang="en-US" sz="1050" dirty="0"/>
          </a:p>
        </p:txBody>
      </p:sp>
      <p:sp>
        <p:nvSpPr>
          <p:cNvPr id="34" name="Text 31"/>
          <p:cNvSpPr/>
          <p:nvPr/>
        </p:nvSpPr>
        <p:spPr>
          <a:xfrm>
            <a:off x="347472" y="540410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Ciblage réseaux structurés</a:t>
            </a:r>
            <a:endParaRPr lang="en-US" sz="1050" dirty="0"/>
          </a:p>
        </p:txBody>
      </p:sp>
      <p:sp>
        <p:nvSpPr>
          <p:cNvPr id="35" name="Shape 32"/>
          <p:cNvSpPr/>
          <p:nvPr/>
        </p:nvSpPr>
        <p:spPr>
          <a:xfrm>
            <a:off x="4123944" y="3886200"/>
            <a:ext cx="3803904" cy="2816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Shape 33"/>
          <p:cNvSpPr/>
          <p:nvPr/>
        </p:nvSpPr>
        <p:spPr>
          <a:xfrm>
            <a:off x="4123944" y="3886200"/>
            <a:ext cx="3803904" cy="219456"/>
          </a:xfrm>
          <a:prstGeom prst="rect">
            <a:avLst/>
          </a:prstGeom>
          <a:solidFill>
            <a:srgbClr val="7F56D9"/>
          </a:solidFill>
          <a:ln w="12700">
            <a:solidFill>
              <a:srgbClr val="7F56D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7" name="Text 34"/>
          <p:cNvSpPr/>
          <p:nvPr/>
        </p:nvSpPr>
        <p:spPr>
          <a:xfrm>
            <a:off x="4288536" y="4160520"/>
            <a:ext cx="35753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Michel</a:t>
            </a:r>
            <a:endParaRPr lang="en-US" sz="1600" dirty="0"/>
          </a:p>
        </p:txBody>
      </p:sp>
      <p:sp>
        <p:nvSpPr>
          <p:cNvPr id="38" name="Shape 35"/>
          <p:cNvSpPr/>
          <p:nvPr/>
        </p:nvSpPr>
        <p:spPr>
          <a:xfrm>
            <a:off x="4288536" y="4663440"/>
            <a:ext cx="731520" cy="27432"/>
          </a:xfrm>
          <a:prstGeom prst="rect">
            <a:avLst/>
          </a:prstGeom>
          <a:solidFill>
            <a:srgbClr val="7F56D9"/>
          </a:solidFill>
          <a:ln w="12700">
            <a:solidFill>
              <a:srgbClr val="7F56D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9" name="Text 36"/>
          <p:cNvSpPr/>
          <p:nvPr/>
        </p:nvSpPr>
        <p:spPr>
          <a:xfrm>
            <a:off x="4288536" y="476402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Avant-vente</a:t>
            </a:r>
            <a:endParaRPr lang="en-US" sz="1050" dirty="0"/>
          </a:p>
        </p:txBody>
      </p:sp>
      <p:sp>
        <p:nvSpPr>
          <p:cNvPr id="40" name="Text 37"/>
          <p:cNvSpPr/>
          <p:nvPr/>
        </p:nvSpPr>
        <p:spPr>
          <a:xfrm>
            <a:off x="4288536" y="508406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Crédibilité métier</a:t>
            </a:r>
            <a:endParaRPr lang="en-US" sz="1050" dirty="0"/>
          </a:p>
        </p:txBody>
      </p:sp>
      <p:sp>
        <p:nvSpPr>
          <p:cNvPr id="41" name="Text 38"/>
          <p:cNvSpPr/>
          <p:nvPr/>
        </p:nvSpPr>
        <p:spPr>
          <a:xfrm>
            <a:off x="4288536" y="540410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Aide qualification / démonstration</a:t>
            </a:r>
            <a:endParaRPr lang="en-US" sz="1050" dirty="0"/>
          </a:p>
        </p:txBody>
      </p:sp>
      <p:sp>
        <p:nvSpPr>
          <p:cNvPr id="42" name="Shape 39"/>
          <p:cNvSpPr/>
          <p:nvPr/>
        </p:nvSpPr>
        <p:spPr>
          <a:xfrm>
            <a:off x="8065008" y="3886200"/>
            <a:ext cx="3803904" cy="2816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3" name="Shape 40"/>
          <p:cNvSpPr/>
          <p:nvPr/>
        </p:nvSpPr>
        <p:spPr>
          <a:xfrm>
            <a:off x="8065008" y="3886200"/>
            <a:ext cx="3803904" cy="219456"/>
          </a:xfrm>
          <a:prstGeom prst="rect">
            <a:avLst/>
          </a:prstGeom>
          <a:solidFill>
            <a:srgbClr val="51767A"/>
          </a:solidFill>
          <a:ln w="12700">
            <a:solidFill>
              <a:srgbClr val="51767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4" name="Text 41"/>
          <p:cNvSpPr/>
          <p:nvPr/>
        </p:nvSpPr>
        <p:spPr>
          <a:xfrm>
            <a:off x="8229600" y="4160520"/>
            <a:ext cx="35753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Gaëtan</a:t>
            </a:r>
            <a:endParaRPr lang="en-US" sz="1600" dirty="0"/>
          </a:p>
        </p:txBody>
      </p:sp>
      <p:sp>
        <p:nvSpPr>
          <p:cNvPr id="45" name="Shape 42"/>
          <p:cNvSpPr/>
          <p:nvPr/>
        </p:nvSpPr>
        <p:spPr>
          <a:xfrm>
            <a:off x="8229600" y="4663440"/>
            <a:ext cx="731520" cy="27432"/>
          </a:xfrm>
          <a:prstGeom prst="rect">
            <a:avLst/>
          </a:prstGeom>
          <a:solidFill>
            <a:srgbClr val="51767A"/>
          </a:solidFill>
          <a:ln w="12700">
            <a:solidFill>
              <a:srgbClr val="51767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6" name="Text 43"/>
          <p:cNvSpPr/>
          <p:nvPr/>
        </p:nvSpPr>
        <p:spPr>
          <a:xfrm>
            <a:off x="8229600" y="476402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Discours marché &amp; contenus</a:t>
            </a:r>
            <a:endParaRPr lang="en-US" sz="1050" dirty="0"/>
          </a:p>
        </p:txBody>
      </p:sp>
      <p:sp>
        <p:nvSpPr>
          <p:cNvPr id="47" name="Text 44"/>
          <p:cNvSpPr/>
          <p:nvPr/>
        </p:nvSpPr>
        <p:spPr>
          <a:xfrm>
            <a:off x="8229600" y="508406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Cas d'usage · Supports sales</a:t>
            </a:r>
            <a:endParaRPr lang="en-US" sz="1050" dirty="0"/>
          </a:p>
        </p:txBody>
      </p:sp>
      <p:sp>
        <p:nvSpPr>
          <p:cNvPr id="48" name="Text 45"/>
          <p:cNvSpPr/>
          <p:nvPr/>
        </p:nvSpPr>
        <p:spPr>
          <a:xfrm>
            <a:off x="8229600" y="540410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Alignement marketing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61E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82880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8988552" y="0"/>
            <a:ext cx="3200400" cy="6858000"/>
          </a:xfrm>
          <a:prstGeom prst="rect">
            <a:avLst/>
          </a:prstGeom>
          <a:solidFill>
            <a:srgbClr val="2F4547"/>
          </a:solidFill>
          <a:ln w="12700">
            <a:solidFill>
              <a:srgbClr val="2F45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2"/>
          <p:cNvSpPr/>
          <p:nvPr/>
        </p:nvSpPr>
        <p:spPr>
          <a:xfrm>
            <a:off x="502920" y="18288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Stéphane Trémier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256032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D0FFE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Président 6TM Group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502920" y="3063240"/>
            <a:ext cx="1828800" cy="36576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502920" y="324612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+33 6 18 45 35 14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stephane.tremier@6tm.com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9171432" y="2011680"/>
            <a:ext cx="28346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Seenaps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le cockpit de performance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des réseaux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0" cy="6858000"/>
          </a:xfrm>
          <a:prstGeom prst="rect">
            <a:avLst/>
          </a:prstGeom>
          <a:solidFill>
            <a:srgbClr val="161E4B"/>
          </a:solidFill>
          <a:ln w="12700">
            <a:solidFill>
              <a:srgbClr val="161E4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011680" cy="164592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2011680" y="3108960"/>
            <a:ext cx="9994392" cy="36576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2377440" y="2286000"/>
            <a:ext cx="9235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Les 3 Objectifs 2026</a:t>
            </a:r>
            <a:endParaRPr lang="en-US" sz="3400" dirty="0"/>
          </a:p>
        </p:txBody>
      </p:sp>
      <p:pic>
        <p:nvPicPr>
          <p:cNvPr id="6" name="Image 0" descr="/sessions/clever-gallant-dijkstra/unpacked_okr/ppt/media/image1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6309360"/>
            <a:ext cx="128016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663440" cy="6858000"/>
          </a:xfrm>
          <a:prstGeom prst="rect">
            <a:avLst/>
          </a:prstGeom>
          <a:solidFill>
            <a:srgbClr val="2F4547"/>
          </a:solidFill>
          <a:ln w="12700">
            <a:solidFill>
              <a:srgbClr val="2F45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4663440" cy="182880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0" y="502920"/>
            <a:ext cx="4663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0" b="1" dirty="0">
                <a:solidFill>
                  <a:srgbClr val="ED7A77">
                    <a:alpha val="92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O1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457200" y="2148840"/>
            <a:ext cx="4023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Clarifier et imposer le</a:t>
            </a:r>
            <a:endParaRPr lang="en-US" sz="2000" dirty="0"/>
          </a:p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positionnement produit Seenaps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457200" y="3703320"/>
            <a:ext cx="1097280" cy="45720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457200" y="3886200"/>
            <a:ext cx="402336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B0C4C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Faire de Seenaps un produit lisible, différenciant et orienté performance réseau — et non plus un outil de communication / centralisation.</a:t>
            </a:r>
            <a:endParaRPr lang="en-US" sz="1150" dirty="0"/>
          </a:p>
        </p:txBody>
      </p:sp>
      <p:sp>
        <p:nvSpPr>
          <p:cNvPr id="9" name="Text 6"/>
          <p:cNvSpPr/>
          <p:nvPr/>
        </p:nvSpPr>
        <p:spPr>
          <a:xfrm>
            <a:off x="4709160" y="384048"/>
            <a:ext cx="72511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200" dirty="0">
                <a:solidFill>
                  <a:srgbClr val="A0A8B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Key Results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709160" y="804672"/>
            <a:ext cx="7159752" cy="27432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8"/>
          <p:cNvSpPr/>
          <p:nvPr/>
        </p:nvSpPr>
        <p:spPr>
          <a:xfrm>
            <a:off x="4709160" y="1097280"/>
            <a:ext cx="402336" cy="402336"/>
          </a:xfrm>
          <a:prstGeom prst="rect">
            <a:avLst/>
          </a:prstGeom>
          <a:solidFill>
            <a:srgbClr val="ED7A77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01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5202936" y="1069848"/>
            <a:ext cx="6867144" cy="13373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Vision produit Seenaps 2026–2027 formalisée et validée en T1 par </a:t>
            </a:r>
            <a:r>
              <a:rPr lang="en-US" sz="1200" dirty="0" err="1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Codir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709160" y="2398014"/>
            <a:ext cx="7205472" cy="18288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1"/>
          <p:cNvSpPr/>
          <p:nvPr/>
        </p:nvSpPr>
        <p:spPr>
          <a:xfrm>
            <a:off x="4709160" y="2571750"/>
            <a:ext cx="402336" cy="402336"/>
          </a:xfrm>
          <a:prstGeom prst="rect">
            <a:avLst/>
          </a:prstGeom>
          <a:solidFill>
            <a:srgbClr val="ED7A77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02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5202936" y="2544318"/>
            <a:ext cx="6867144" cy="13373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Nouveau pitch commercial et démo alignés sur 3 cas d'usage prioritaires d'ici T2 : cockpit animateur, plan d'action augmenté, pilotage / exécution réseau.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4709160" y="3872484"/>
            <a:ext cx="7205472" cy="18288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4"/>
          <p:cNvSpPr/>
          <p:nvPr/>
        </p:nvSpPr>
        <p:spPr>
          <a:xfrm>
            <a:off x="4709160" y="4046220"/>
            <a:ext cx="402336" cy="402336"/>
          </a:xfrm>
          <a:prstGeom prst="rect">
            <a:avLst/>
          </a:prstGeom>
          <a:solidFill>
            <a:srgbClr val="ED7A77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03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5202936" y="4018788"/>
            <a:ext cx="6867144" cy="13373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80 % des opportunités 2026 présentées avec ce nouveau positionnement.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709160" y="5346954"/>
            <a:ext cx="7205472" cy="18288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7"/>
          <p:cNvSpPr/>
          <p:nvPr/>
        </p:nvSpPr>
        <p:spPr>
          <a:xfrm>
            <a:off x="4709160" y="5520690"/>
            <a:ext cx="402336" cy="402336"/>
          </a:xfrm>
          <a:prstGeom prst="rect">
            <a:avLst/>
          </a:prstGeom>
          <a:solidFill>
            <a:srgbClr val="ED7A77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04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5202936" y="5493258"/>
            <a:ext cx="6867144" cy="13373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 références clients activables illustrant un gain concret de pilotage / exécution d'ici T4.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663440" cy="6858000"/>
          </a:xfrm>
          <a:prstGeom prst="rect">
            <a:avLst/>
          </a:prstGeom>
          <a:solidFill>
            <a:srgbClr val="2F4547"/>
          </a:solidFill>
          <a:ln w="12700">
            <a:solidFill>
              <a:srgbClr val="2F45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4663440" cy="182880"/>
          </a:xfrm>
          <a:prstGeom prst="rect">
            <a:avLst/>
          </a:prstGeom>
          <a:solidFill>
            <a:srgbClr val="51767A"/>
          </a:solidFill>
          <a:ln w="12700">
            <a:solidFill>
              <a:srgbClr val="51767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0" y="502920"/>
            <a:ext cx="4663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0" b="1" dirty="0">
                <a:solidFill>
                  <a:srgbClr val="51767A">
                    <a:alpha val="92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O2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457200" y="2148840"/>
            <a:ext cx="4023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Accélérer la traction</a:t>
            </a:r>
            <a:endParaRPr lang="en-US" sz="2000" dirty="0"/>
          </a:p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commerciale sur les réseaux structurés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457200" y="3703320"/>
            <a:ext cx="1097280" cy="45720"/>
          </a:xfrm>
          <a:prstGeom prst="rect">
            <a:avLst/>
          </a:prstGeom>
          <a:solidFill>
            <a:srgbClr val="51767A"/>
          </a:solidFill>
          <a:ln w="12700">
            <a:solidFill>
              <a:srgbClr val="51767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457200" y="3886200"/>
            <a:ext cx="402336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B0C4C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Faire de Seenaps un moteur de croissance sur les réseaux cibles avec un pipe qualifié et des cycles de closing réduits.</a:t>
            </a:r>
            <a:endParaRPr lang="en-US" sz="1150" dirty="0"/>
          </a:p>
        </p:txBody>
      </p:sp>
      <p:sp>
        <p:nvSpPr>
          <p:cNvPr id="9" name="Text 6"/>
          <p:cNvSpPr/>
          <p:nvPr/>
        </p:nvSpPr>
        <p:spPr>
          <a:xfrm>
            <a:off x="4709160" y="384048"/>
            <a:ext cx="72511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200" dirty="0">
                <a:solidFill>
                  <a:srgbClr val="A0A8B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Key Results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709160" y="804672"/>
            <a:ext cx="7159752" cy="27432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8"/>
          <p:cNvSpPr/>
          <p:nvPr/>
        </p:nvSpPr>
        <p:spPr>
          <a:xfrm>
            <a:off x="4709160" y="1097280"/>
            <a:ext cx="402336" cy="402336"/>
          </a:xfrm>
          <a:prstGeom prst="rect">
            <a:avLst/>
          </a:prstGeom>
          <a:solidFill>
            <a:srgbClr val="51767A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01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5202936" y="1069848"/>
            <a:ext cx="6867144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Atteindre 70 k€ de MRR licences au 31/12/2026.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709160" y="2103120"/>
            <a:ext cx="7205472" cy="18288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1"/>
          <p:cNvSpPr/>
          <p:nvPr/>
        </p:nvSpPr>
        <p:spPr>
          <a:xfrm>
            <a:off x="4709160" y="2276856"/>
            <a:ext cx="402336" cy="402336"/>
          </a:xfrm>
          <a:prstGeom prst="rect">
            <a:avLst/>
          </a:prstGeom>
          <a:solidFill>
            <a:srgbClr val="51767A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02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5202936" y="2249424"/>
            <a:ext cx="6867144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Signer 10 nouveaux clients cibles sur des réseaux structurés.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4709160" y="3282696"/>
            <a:ext cx="7205472" cy="18288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4"/>
          <p:cNvSpPr/>
          <p:nvPr/>
        </p:nvSpPr>
        <p:spPr>
          <a:xfrm>
            <a:off x="4709160" y="3456432"/>
            <a:ext cx="402336" cy="402336"/>
          </a:xfrm>
          <a:prstGeom prst="rect">
            <a:avLst/>
          </a:prstGeom>
          <a:solidFill>
            <a:srgbClr val="51767A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03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5202936" y="3429000"/>
            <a:ext cx="6867144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Atteindre un pipe qualifié &gt; 3× l'objectif annuel à partir de T2.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709160" y="4462272"/>
            <a:ext cx="7205472" cy="18288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7"/>
          <p:cNvSpPr/>
          <p:nvPr/>
        </p:nvSpPr>
        <p:spPr>
          <a:xfrm>
            <a:off x="4709160" y="4636008"/>
            <a:ext cx="402336" cy="402336"/>
          </a:xfrm>
          <a:prstGeom prst="rect">
            <a:avLst/>
          </a:prstGeom>
          <a:solidFill>
            <a:srgbClr val="51767A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04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5202936" y="4608576"/>
            <a:ext cx="6867144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Réduire de 20 % le cycle moyen de closing entre T1 et T4.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4709160" y="5641848"/>
            <a:ext cx="7205472" cy="18288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0"/>
          <p:cNvSpPr/>
          <p:nvPr/>
        </p:nvSpPr>
        <p:spPr>
          <a:xfrm>
            <a:off x="4709160" y="5815584"/>
            <a:ext cx="402336" cy="402336"/>
          </a:xfrm>
          <a:prstGeom prst="rect">
            <a:avLst/>
          </a:prstGeom>
          <a:solidFill>
            <a:srgbClr val="51767A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05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5202936" y="5788152"/>
            <a:ext cx="6867144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Porter la part des signatures multi-modules à 70 %.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663440" cy="6858000"/>
          </a:xfrm>
          <a:prstGeom prst="rect">
            <a:avLst/>
          </a:prstGeom>
          <a:solidFill>
            <a:srgbClr val="2F4547"/>
          </a:solidFill>
          <a:ln w="12700">
            <a:solidFill>
              <a:srgbClr val="2F45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4663440" cy="182880"/>
          </a:xfrm>
          <a:prstGeom prst="rect">
            <a:avLst/>
          </a:prstGeom>
          <a:solidFill>
            <a:srgbClr val="7F56D9"/>
          </a:solidFill>
          <a:ln w="12700">
            <a:solidFill>
              <a:srgbClr val="7F56D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0" y="502920"/>
            <a:ext cx="4663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0" b="1" dirty="0">
                <a:solidFill>
                  <a:srgbClr val="7F56D9">
                    <a:alpha val="92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O3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457200" y="2148840"/>
            <a:ext cx="4023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Industrialiser delivery</a:t>
            </a:r>
            <a:endParaRPr lang="en-US" sz="2000" dirty="0"/>
          </a:p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et onboarding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457200" y="3703320"/>
            <a:ext cx="1097280" cy="45720"/>
          </a:xfrm>
          <a:prstGeom prst="rect">
            <a:avLst/>
          </a:prstGeom>
          <a:solidFill>
            <a:srgbClr val="7F56D9"/>
          </a:solidFill>
          <a:ln w="12700">
            <a:solidFill>
              <a:srgbClr val="7F56D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457200" y="3886200"/>
            <a:ext cx="402336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B0C4C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Réduire le temps de mise en service, fiabiliser les déploiements et améliorer l'adoption client pour rendre la croissance scalable.</a:t>
            </a:r>
            <a:endParaRPr lang="en-US" sz="1150" dirty="0"/>
          </a:p>
        </p:txBody>
      </p:sp>
      <p:sp>
        <p:nvSpPr>
          <p:cNvPr id="9" name="Text 6"/>
          <p:cNvSpPr/>
          <p:nvPr/>
        </p:nvSpPr>
        <p:spPr>
          <a:xfrm>
            <a:off x="4709160" y="384048"/>
            <a:ext cx="72511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200" dirty="0">
                <a:solidFill>
                  <a:srgbClr val="A0A8B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Key Results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709160" y="804672"/>
            <a:ext cx="7159752" cy="27432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8"/>
          <p:cNvSpPr/>
          <p:nvPr/>
        </p:nvSpPr>
        <p:spPr>
          <a:xfrm>
            <a:off x="4709160" y="1097280"/>
            <a:ext cx="402336" cy="402336"/>
          </a:xfrm>
          <a:prstGeom prst="rect">
            <a:avLst/>
          </a:prstGeom>
          <a:solidFill>
            <a:srgbClr val="7F56D9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01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5202936" y="1069848"/>
            <a:ext cx="6867144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Réduire de 30 % le délai moyen signature → go-live.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709160" y="2103120"/>
            <a:ext cx="7205472" cy="18288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1"/>
          <p:cNvSpPr/>
          <p:nvPr/>
        </p:nvSpPr>
        <p:spPr>
          <a:xfrm>
            <a:off x="4709160" y="2276856"/>
            <a:ext cx="402336" cy="402336"/>
          </a:xfrm>
          <a:prstGeom prst="rect">
            <a:avLst/>
          </a:prstGeom>
          <a:solidFill>
            <a:srgbClr val="7F56D9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02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5202936" y="2249424"/>
            <a:ext cx="6867144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Onboarding standardisé pour 80 % des nouveaux clients avant fin T2.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4709160" y="3282696"/>
            <a:ext cx="7205472" cy="18288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4"/>
          <p:cNvSpPr/>
          <p:nvPr/>
        </p:nvSpPr>
        <p:spPr>
          <a:xfrm>
            <a:off x="4709160" y="3456432"/>
            <a:ext cx="402336" cy="402336"/>
          </a:xfrm>
          <a:prstGeom prst="rect">
            <a:avLst/>
          </a:prstGeom>
          <a:solidFill>
            <a:srgbClr val="7F56D9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03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5202936" y="3429000"/>
            <a:ext cx="6867144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Taux d'activation "socle" &gt; 85 % à 90 jours.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709160" y="4462272"/>
            <a:ext cx="7205472" cy="18288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7"/>
          <p:cNvSpPr/>
          <p:nvPr/>
        </p:nvSpPr>
        <p:spPr>
          <a:xfrm>
            <a:off x="4709160" y="4636008"/>
            <a:ext cx="402336" cy="402336"/>
          </a:xfrm>
          <a:prstGeom prst="rect">
            <a:avLst/>
          </a:prstGeom>
          <a:solidFill>
            <a:srgbClr val="7F56D9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04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5202936" y="4608576"/>
            <a:ext cx="6867144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Boucle de suivi support / irritants / améliorations produit dès T2.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4709160" y="5641848"/>
            <a:ext cx="7205472" cy="18288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0"/>
          <p:cNvSpPr/>
          <p:nvPr/>
        </p:nvSpPr>
        <p:spPr>
          <a:xfrm>
            <a:off x="4709160" y="5815584"/>
            <a:ext cx="402336" cy="402336"/>
          </a:xfrm>
          <a:prstGeom prst="rect">
            <a:avLst/>
          </a:prstGeom>
          <a:solidFill>
            <a:srgbClr val="7F56D9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05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5202936" y="5788152"/>
            <a:ext cx="6867144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F1F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100 % des nouveaux déploiements suivis avec un mini plan de valeur client.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0" cy="6858000"/>
          </a:xfrm>
          <a:prstGeom prst="rect">
            <a:avLst/>
          </a:prstGeom>
          <a:solidFill>
            <a:srgbClr val="161E4B"/>
          </a:solidFill>
          <a:ln w="12700">
            <a:solidFill>
              <a:srgbClr val="161E4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011680" cy="164592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2011680" y="3108960"/>
            <a:ext cx="9994392" cy="36576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2377440" y="2286000"/>
            <a:ext cx="9235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Organisation Seenaps 2026</a:t>
            </a:r>
            <a:endParaRPr lang="en-US" sz="3400" dirty="0"/>
          </a:p>
        </p:txBody>
      </p:sp>
      <p:pic>
        <p:nvPicPr>
          <p:cNvPr id="6" name="Image 0" descr="/sessions/clever-gallant-dijkstra/unpacked_okr/ppt/media/image1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6309360"/>
            <a:ext cx="128016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61E4B"/>
          </a:solidFill>
          <a:ln w="12700">
            <a:solidFill>
              <a:srgbClr val="161E4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502920" y="182880"/>
            <a:ext cx="10058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 blocs · Vision · Build · Delivery · Commerce</a:t>
            </a:r>
            <a:endParaRPr lang="en-US" sz="1800" dirty="0"/>
          </a:p>
        </p:txBody>
      </p:sp>
      <p:pic>
        <p:nvPicPr>
          <p:cNvPr id="5" name="Image 0" descr="/sessions/clever-gallant-dijkstra/unpacked_okr/ppt/media/image1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6309360"/>
            <a:ext cx="1280160" cy="32004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182880" y="1005840"/>
            <a:ext cx="2864358" cy="5669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4"/>
          <p:cNvSpPr/>
          <p:nvPr/>
        </p:nvSpPr>
        <p:spPr>
          <a:xfrm>
            <a:off x="182880" y="1005840"/>
            <a:ext cx="2864358" cy="256032"/>
          </a:xfrm>
          <a:prstGeom prst="rect">
            <a:avLst/>
          </a:prstGeom>
          <a:solidFill>
            <a:srgbClr val="2F4547"/>
          </a:solidFill>
          <a:ln w="12700">
            <a:solidFill>
              <a:srgbClr val="2F45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320040" y="1316736"/>
            <a:ext cx="26814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2F454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Vision </a:t>
            </a:r>
            <a:r>
              <a:rPr lang="en-US" sz="1350" b="1" dirty="0" err="1">
                <a:solidFill>
                  <a:srgbClr val="2F454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gloable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320040" y="1828800"/>
            <a:ext cx="2590038" cy="22860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320040" y="1892808"/>
            <a:ext cx="266319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Stéphane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320040" y="2788920"/>
            <a:ext cx="266319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5176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Vision produit · Arbitrages stratégiques · Ambition ·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3166110" y="1005840"/>
            <a:ext cx="2864358" cy="5669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0"/>
          <p:cNvSpPr/>
          <p:nvPr/>
        </p:nvSpPr>
        <p:spPr>
          <a:xfrm>
            <a:off x="3166110" y="1005840"/>
            <a:ext cx="2864358" cy="256032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1"/>
          <p:cNvSpPr/>
          <p:nvPr/>
        </p:nvSpPr>
        <p:spPr>
          <a:xfrm>
            <a:off x="3303270" y="1316736"/>
            <a:ext cx="26814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ED7A7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Build</a:t>
            </a:r>
            <a:endParaRPr lang="en-US" sz="1350" dirty="0"/>
          </a:p>
        </p:txBody>
      </p:sp>
      <p:sp>
        <p:nvSpPr>
          <p:cNvPr id="15" name="Shape 12"/>
          <p:cNvSpPr/>
          <p:nvPr/>
        </p:nvSpPr>
        <p:spPr>
          <a:xfrm>
            <a:off x="3303270" y="1828800"/>
            <a:ext cx="2590038" cy="22860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3"/>
          <p:cNvSpPr/>
          <p:nvPr/>
        </p:nvSpPr>
        <p:spPr>
          <a:xfrm>
            <a:off x="3303270" y="1892808"/>
            <a:ext cx="266319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Philippe — PM / Lead Tech</a:t>
            </a:r>
            <a:endParaRPr lang="en-US" sz="1100" dirty="0"/>
          </a:p>
          <a:p>
            <a:pPr marL="0" indent="0" algn="l">
              <a:buNone/>
            </a:pPr>
            <a:r>
              <a:rPr lang="en-US" sz="11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Lionel + équipe dev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3303270" y="2788920"/>
            <a:ext cx="266319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5176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Roadmap · Backlog · Architecture · Priorisation du build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3275838" y="5532120"/>
            <a:ext cx="2663190" cy="1005840"/>
          </a:xfrm>
          <a:prstGeom prst="rect">
            <a:avLst/>
          </a:prstGeom>
          <a:solidFill>
            <a:srgbClr val="F5F6F8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6"/>
          <p:cNvSpPr/>
          <p:nvPr/>
        </p:nvSpPr>
        <p:spPr>
          <a:xfrm>
            <a:off x="3330702" y="5596128"/>
            <a:ext cx="257175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5176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⚡ Double rôle PM + Lead Tech robuste à court terme — à dissocier si Seenaps accélère.</a:t>
            </a:r>
            <a:endParaRPr lang="en-US" sz="900" dirty="0"/>
          </a:p>
        </p:txBody>
      </p:sp>
      <p:sp>
        <p:nvSpPr>
          <p:cNvPr id="20" name="Shape 17"/>
          <p:cNvSpPr/>
          <p:nvPr/>
        </p:nvSpPr>
        <p:spPr>
          <a:xfrm>
            <a:off x="6149340" y="1005840"/>
            <a:ext cx="2864358" cy="5669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Shape 18"/>
          <p:cNvSpPr/>
          <p:nvPr/>
        </p:nvSpPr>
        <p:spPr>
          <a:xfrm>
            <a:off x="6149340" y="1005840"/>
            <a:ext cx="2864358" cy="256032"/>
          </a:xfrm>
          <a:prstGeom prst="rect">
            <a:avLst/>
          </a:prstGeom>
          <a:solidFill>
            <a:srgbClr val="7F56D9"/>
          </a:solidFill>
          <a:ln w="12700">
            <a:solidFill>
              <a:srgbClr val="7F56D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19"/>
          <p:cNvSpPr/>
          <p:nvPr/>
        </p:nvSpPr>
        <p:spPr>
          <a:xfrm>
            <a:off x="6286500" y="1316736"/>
            <a:ext cx="26814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7F56D9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Delivery</a:t>
            </a:r>
            <a:endParaRPr lang="en-US" sz="1350" dirty="0"/>
          </a:p>
        </p:txBody>
      </p:sp>
      <p:sp>
        <p:nvSpPr>
          <p:cNvPr id="23" name="Shape 20"/>
          <p:cNvSpPr/>
          <p:nvPr/>
        </p:nvSpPr>
        <p:spPr>
          <a:xfrm>
            <a:off x="6286500" y="1828800"/>
            <a:ext cx="2590038" cy="22860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1"/>
          <p:cNvSpPr/>
          <p:nvPr/>
        </p:nvSpPr>
        <p:spPr>
          <a:xfrm>
            <a:off x="6286500" y="1892808"/>
            <a:ext cx="266319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Aurélie — CSM / Onboarding</a:t>
            </a:r>
            <a:endParaRPr lang="en-US" sz="1100" dirty="0"/>
          </a:p>
          <a:p>
            <a:pPr marL="0" indent="0" algn="l">
              <a:buNone/>
            </a:pPr>
            <a:r>
              <a:rPr lang="en-US" sz="11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Support N2 — à clarifier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6286500" y="2788920"/>
            <a:ext cx="266319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5176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Mise en service · Adoption · Satisfaction · Remontée terrain → produit</a:t>
            </a:r>
            <a:endParaRPr lang="en-US" sz="1000" dirty="0"/>
          </a:p>
        </p:txBody>
      </p:sp>
      <p:sp>
        <p:nvSpPr>
          <p:cNvPr id="26" name="Shape 23"/>
          <p:cNvSpPr/>
          <p:nvPr/>
        </p:nvSpPr>
        <p:spPr>
          <a:xfrm>
            <a:off x="6259068" y="5532120"/>
            <a:ext cx="2663190" cy="1005840"/>
          </a:xfrm>
          <a:prstGeom prst="rect">
            <a:avLst/>
          </a:prstGeom>
          <a:solidFill>
            <a:srgbClr val="F5F6F8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Text 24"/>
          <p:cNvSpPr/>
          <p:nvPr/>
        </p:nvSpPr>
        <p:spPr>
          <a:xfrm>
            <a:off x="6313932" y="5596128"/>
            <a:ext cx="257175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5176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⚡ Clarifier le support N2 : référent fonctionnel identifié avec owner explicite.</a:t>
            </a:r>
            <a:endParaRPr lang="en-US" sz="900" dirty="0"/>
          </a:p>
        </p:txBody>
      </p:sp>
      <p:sp>
        <p:nvSpPr>
          <p:cNvPr id="28" name="Shape 25"/>
          <p:cNvSpPr/>
          <p:nvPr/>
        </p:nvSpPr>
        <p:spPr>
          <a:xfrm>
            <a:off x="9132570" y="1005840"/>
            <a:ext cx="2864358" cy="5669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6"/>
          <p:cNvSpPr/>
          <p:nvPr/>
        </p:nvSpPr>
        <p:spPr>
          <a:xfrm>
            <a:off x="9132570" y="1005840"/>
            <a:ext cx="2864358" cy="256032"/>
          </a:xfrm>
          <a:prstGeom prst="rect">
            <a:avLst/>
          </a:prstGeom>
          <a:solidFill>
            <a:srgbClr val="51767A"/>
          </a:solidFill>
          <a:ln w="12700">
            <a:solidFill>
              <a:srgbClr val="51767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7"/>
          <p:cNvSpPr/>
          <p:nvPr/>
        </p:nvSpPr>
        <p:spPr>
          <a:xfrm>
            <a:off x="9269730" y="1316736"/>
            <a:ext cx="26814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51767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Commerce</a:t>
            </a:r>
            <a:endParaRPr lang="en-US" sz="1350" dirty="0"/>
          </a:p>
        </p:txBody>
      </p:sp>
      <p:sp>
        <p:nvSpPr>
          <p:cNvPr id="31" name="Shape 28"/>
          <p:cNvSpPr/>
          <p:nvPr/>
        </p:nvSpPr>
        <p:spPr>
          <a:xfrm>
            <a:off x="9269730" y="1828800"/>
            <a:ext cx="2590038" cy="22860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Text 29"/>
          <p:cNvSpPr/>
          <p:nvPr/>
        </p:nvSpPr>
        <p:spPr>
          <a:xfrm>
            <a:off x="9269730" y="1892808"/>
            <a:ext cx="266319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Bastien — Responsable commercial</a:t>
            </a:r>
            <a:endParaRPr lang="en-US" sz="1100" dirty="0"/>
          </a:p>
          <a:p>
            <a:pPr marL="0" indent="0" algn="l">
              <a:buNone/>
            </a:pPr>
            <a:r>
              <a:rPr lang="en-US" sz="11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Michel — Avant-vente</a:t>
            </a:r>
            <a:endParaRPr lang="en-US" sz="1100" dirty="0"/>
          </a:p>
          <a:p>
            <a:pPr marL="0" indent="0" algn="l">
              <a:buNone/>
            </a:pPr>
            <a:r>
              <a:rPr lang="en-US" sz="11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Gaëtan — Marketing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9269730" y="2788920"/>
            <a:ext cx="266319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5176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Pipe · Signatures · Ciblage · Qualification · Discours marché</a:t>
            </a:r>
            <a:endParaRPr lang="en-US" sz="1000" dirty="0"/>
          </a:p>
        </p:txBody>
      </p:sp>
      <p:sp>
        <p:nvSpPr>
          <p:cNvPr id="34" name="Shape 31"/>
          <p:cNvSpPr/>
          <p:nvPr/>
        </p:nvSpPr>
        <p:spPr>
          <a:xfrm>
            <a:off x="9242298" y="5532120"/>
            <a:ext cx="2663190" cy="1005840"/>
          </a:xfrm>
          <a:prstGeom prst="rect">
            <a:avLst/>
          </a:prstGeom>
          <a:solidFill>
            <a:srgbClr val="F5F6F8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5" name="Text 32"/>
          <p:cNvSpPr/>
          <p:nvPr/>
        </p:nvSpPr>
        <p:spPr>
          <a:xfrm>
            <a:off x="9297162" y="5596128"/>
            <a:ext cx="257175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5176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⚡ Binôme Bastien + Michel clé sur les ventes complexes.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0" cy="6858000"/>
          </a:xfrm>
          <a:prstGeom prst="rect">
            <a:avLst/>
          </a:prstGeom>
          <a:solidFill>
            <a:srgbClr val="161E4B"/>
          </a:solidFill>
          <a:ln w="12700">
            <a:solidFill>
              <a:srgbClr val="161E4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011680" cy="164592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2011680" y="3108960"/>
            <a:ext cx="9994392" cy="36576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2377440" y="2286000"/>
            <a:ext cx="9235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Gouvernance &amp; Pilotage</a:t>
            </a:r>
            <a:endParaRPr lang="en-US" sz="3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023360" cy="6858000"/>
          </a:xfrm>
          <a:prstGeom prst="rect">
            <a:avLst/>
          </a:prstGeom>
          <a:solidFill>
            <a:srgbClr val="161E4B"/>
          </a:solidFill>
          <a:ln w="12700">
            <a:solidFill>
              <a:srgbClr val="161E4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4023360" cy="182880"/>
          </a:xfrm>
          <a:prstGeom prst="rect">
            <a:avLst/>
          </a:prstGeom>
          <a:solidFill>
            <a:srgbClr val="ED7A77"/>
          </a:solidFill>
          <a:ln w="12700">
            <a:solidFill>
              <a:srgbClr val="ED7A7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65760" y="457200"/>
            <a:ext cx="3474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CODIR</a:t>
            </a:r>
            <a:endParaRPr lang="en-US" sz="3600" dirty="0"/>
          </a:p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Seenaps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365760" y="2011680"/>
            <a:ext cx="3474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B0C4C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Une composition qui couvre les 5 angles critiques :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B0C4C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vision · marché · produit · déploiement · retour client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3383280"/>
            <a:ext cx="3474720" cy="1463040"/>
          </a:xfrm>
          <a:prstGeom prst="rect">
            <a:avLst/>
          </a:prstGeom>
          <a:solidFill>
            <a:srgbClr val="2F4547"/>
          </a:solidFill>
          <a:ln w="12700">
            <a:solidFill>
              <a:srgbClr val="2F45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502920" y="3493008"/>
            <a:ext cx="3246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100" dirty="0">
                <a:solidFill>
                  <a:srgbClr val="ED7A7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Rythme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02920" y="3877056"/>
            <a:ext cx="32461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CODIR mensuel — 1h30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Revue trimestrielle stratégique — ½ journée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4480560" y="384048"/>
            <a:ext cx="75255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150" dirty="0">
                <a:solidFill>
                  <a:srgbClr val="51767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Participants permanents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480560" y="777240"/>
            <a:ext cx="7525512" cy="27432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4480560" y="1051560"/>
            <a:ext cx="347472" cy="347472"/>
          </a:xfrm>
          <a:prstGeom prst="rect">
            <a:avLst/>
          </a:prstGeom>
          <a:solidFill>
            <a:srgbClr val="ED7A77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0"/>
          <p:cNvSpPr/>
          <p:nvPr/>
        </p:nvSpPr>
        <p:spPr>
          <a:xfrm>
            <a:off x="4480560" y="105156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4919472" y="1033272"/>
            <a:ext cx="70683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Stéphane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919472" y="1325880"/>
            <a:ext cx="70683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176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Vision / arbitrage / sponsor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4480560" y="1828800"/>
            <a:ext cx="7525512" cy="18288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Shape 14"/>
          <p:cNvSpPr/>
          <p:nvPr/>
        </p:nvSpPr>
        <p:spPr>
          <a:xfrm>
            <a:off x="4480560" y="2057400"/>
            <a:ext cx="347472" cy="347472"/>
          </a:xfrm>
          <a:prstGeom prst="rect">
            <a:avLst/>
          </a:prstGeom>
          <a:solidFill>
            <a:srgbClr val="51767A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5"/>
          <p:cNvSpPr/>
          <p:nvPr/>
        </p:nvSpPr>
        <p:spPr>
          <a:xfrm>
            <a:off x="4480560" y="205740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4919472" y="2039112"/>
            <a:ext cx="70683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Bastien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4919472" y="2331720"/>
            <a:ext cx="70683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176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Commerce &amp; traction commerciale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4480560" y="2834640"/>
            <a:ext cx="7525512" cy="18288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Shape 19"/>
          <p:cNvSpPr/>
          <p:nvPr/>
        </p:nvSpPr>
        <p:spPr>
          <a:xfrm>
            <a:off x="4480560" y="3063240"/>
            <a:ext cx="347472" cy="347472"/>
          </a:xfrm>
          <a:prstGeom prst="rect">
            <a:avLst/>
          </a:prstGeom>
          <a:solidFill>
            <a:srgbClr val="ED7A77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0"/>
          <p:cNvSpPr/>
          <p:nvPr/>
        </p:nvSpPr>
        <p:spPr>
          <a:xfrm>
            <a:off x="4480560" y="306324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4919472" y="3044952"/>
            <a:ext cx="70683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Philippe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4919472" y="3337560"/>
            <a:ext cx="70683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176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Produit / build / tech</a:t>
            </a:r>
            <a:endParaRPr lang="en-US" sz="1050" dirty="0"/>
          </a:p>
        </p:txBody>
      </p:sp>
      <p:sp>
        <p:nvSpPr>
          <p:cNvPr id="26" name="Shape 23"/>
          <p:cNvSpPr/>
          <p:nvPr/>
        </p:nvSpPr>
        <p:spPr>
          <a:xfrm>
            <a:off x="4480560" y="3840480"/>
            <a:ext cx="7525512" cy="18288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4"/>
          <p:cNvSpPr/>
          <p:nvPr/>
        </p:nvSpPr>
        <p:spPr>
          <a:xfrm>
            <a:off x="4480560" y="4069080"/>
            <a:ext cx="347472" cy="347472"/>
          </a:xfrm>
          <a:prstGeom prst="rect">
            <a:avLst/>
          </a:prstGeom>
          <a:solidFill>
            <a:srgbClr val="7F56D9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25"/>
          <p:cNvSpPr/>
          <p:nvPr/>
        </p:nvSpPr>
        <p:spPr>
          <a:xfrm>
            <a:off x="4480560" y="40690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</a:t>
            </a:r>
            <a:endParaRPr lang="en-US" sz="1300" dirty="0"/>
          </a:p>
        </p:txBody>
      </p:sp>
      <p:sp>
        <p:nvSpPr>
          <p:cNvPr id="29" name="Text 26"/>
          <p:cNvSpPr/>
          <p:nvPr/>
        </p:nvSpPr>
        <p:spPr>
          <a:xfrm>
            <a:off x="4919472" y="4050792"/>
            <a:ext cx="70683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Michel</a:t>
            </a:r>
            <a:endParaRPr lang="en-US" sz="1300" dirty="0"/>
          </a:p>
        </p:txBody>
      </p:sp>
      <p:sp>
        <p:nvSpPr>
          <p:cNvPr id="30" name="Text 27"/>
          <p:cNvSpPr/>
          <p:nvPr/>
        </p:nvSpPr>
        <p:spPr>
          <a:xfrm>
            <a:off x="4919472" y="4343400"/>
            <a:ext cx="70683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176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Avant-vente / regard marché</a:t>
            </a:r>
            <a:endParaRPr lang="en-US" sz="1050" dirty="0"/>
          </a:p>
        </p:txBody>
      </p:sp>
      <p:sp>
        <p:nvSpPr>
          <p:cNvPr id="31" name="Shape 28"/>
          <p:cNvSpPr/>
          <p:nvPr/>
        </p:nvSpPr>
        <p:spPr>
          <a:xfrm>
            <a:off x="4480560" y="4846320"/>
            <a:ext cx="7525512" cy="18288"/>
          </a:xfrm>
          <a:prstGeom prst="rect">
            <a:avLst/>
          </a:prstGeom>
          <a:solidFill>
            <a:srgbClr val="EAECF0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Shape 29"/>
          <p:cNvSpPr/>
          <p:nvPr/>
        </p:nvSpPr>
        <p:spPr>
          <a:xfrm>
            <a:off x="4480560" y="5074920"/>
            <a:ext cx="347472" cy="347472"/>
          </a:xfrm>
          <a:prstGeom prst="rect">
            <a:avLst/>
          </a:prstGeom>
          <a:solidFill>
            <a:srgbClr val="2F4547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0"/>
          <p:cNvSpPr/>
          <p:nvPr/>
        </p:nvSpPr>
        <p:spPr>
          <a:xfrm>
            <a:off x="4480560" y="50749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</a:t>
            </a:r>
            <a:endParaRPr lang="en-US" sz="1300" dirty="0"/>
          </a:p>
        </p:txBody>
      </p:sp>
      <p:sp>
        <p:nvSpPr>
          <p:cNvPr id="34" name="Text 31"/>
          <p:cNvSpPr/>
          <p:nvPr/>
        </p:nvSpPr>
        <p:spPr>
          <a:xfrm>
            <a:off x="4919472" y="5056632"/>
            <a:ext cx="70683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1F1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Aurélie</a:t>
            </a:r>
            <a:endParaRPr lang="en-US" sz="1300" dirty="0"/>
          </a:p>
        </p:txBody>
      </p:sp>
      <p:sp>
        <p:nvSpPr>
          <p:cNvPr id="35" name="Text 32"/>
          <p:cNvSpPr/>
          <p:nvPr/>
        </p:nvSpPr>
        <p:spPr>
          <a:xfrm>
            <a:off x="4919472" y="5349240"/>
            <a:ext cx="70683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1767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Delivery / satisfaction client</a:t>
            </a:r>
            <a:endParaRPr lang="en-US" sz="1050" dirty="0"/>
          </a:p>
        </p:txBody>
      </p:sp>
      <p:sp>
        <p:nvSpPr>
          <p:cNvPr id="36" name="Shape 33"/>
          <p:cNvSpPr/>
          <p:nvPr/>
        </p:nvSpPr>
        <p:spPr>
          <a:xfrm>
            <a:off x="4480560" y="5687568"/>
            <a:ext cx="7525512" cy="960120"/>
          </a:xfrm>
          <a:prstGeom prst="rect">
            <a:avLst/>
          </a:prstGeom>
          <a:solidFill>
            <a:srgbClr val="F5F6F8"/>
          </a:solidFill>
          <a:ln w="12700">
            <a:solidFill>
              <a:srgbClr val="EAEC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7" name="Text 34"/>
          <p:cNvSpPr/>
          <p:nvPr/>
        </p:nvSpPr>
        <p:spPr>
          <a:xfrm>
            <a:off x="4645152" y="5760720"/>
            <a:ext cx="72969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2F454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Décider sur :</a:t>
            </a:r>
            <a:endParaRPr lang="en-US" sz="1050" dirty="0"/>
          </a:p>
        </p:txBody>
      </p:sp>
      <p:sp>
        <p:nvSpPr>
          <p:cNvPr id="38" name="Text 35"/>
          <p:cNvSpPr/>
          <p:nvPr/>
        </p:nvSpPr>
        <p:spPr>
          <a:xfrm>
            <a:off x="4645152" y="6035040"/>
            <a:ext cx="729691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A0A8B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Arbitrages roadmap · Arbitrages deals · Priorités delivery · Irritants majeurs · Allocation ressources · Décisions build vs spécifique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770</Words>
  <Application>Microsoft Macintosh PowerPoint</Application>
  <PresentationFormat>Grand écran</PresentationFormat>
  <Paragraphs>170</Paragraphs>
  <Slides>13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Inter</vt:lpstr>
      <vt:lpstr>Poppins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OKR · Organisation · Gouvernance — Seenaps 2026</dc:title>
  <dc:subject>PptxGenJS Presentation</dc:subject>
  <dc:creator>PptxGenJS</dc:creator>
  <cp:lastModifiedBy>Stéphane  Trémier</cp:lastModifiedBy>
  <cp:revision>2</cp:revision>
  <dcterms:created xsi:type="dcterms:W3CDTF">2026-03-20T10:18:53Z</dcterms:created>
  <dcterms:modified xsi:type="dcterms:W3CDTF">2026-03-20T11:02:52Z</dcterms:modified>
</cp:coreProperties>
</file>